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3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5" r:id="rId150"/>
    <p:sldId id="476" r:id="rId151"/>
    <p:sldId id="477" r:id="rId152"/>
    <p:sldId id="474" r:id="rId153"/>
    <p:sldId id="478" r:id="rId154"/>
    <p:sldId id="479" r:id="rId155"/>
    <p:sldId id="480" r:id="rId156"/>
    <p:sldId id="473" r:id="rId157"/>
    <p:sldId id="481" r:id="rId158"/>
    <p:sldId id="296" r:id="rId159"/>
    <p:sldId id="482" r:id="rId160"/>
    <p:sldId id="483" r:id="rId161"/>
    <p:sldId id="484" r:id="rId162"/>
    <p:sldId id="491" r:id="rId163"/>
    <p:sldId id="492" r:id="rId164"/>
    <p:sldId id="494" r:id="rId165"/>
    <p:sldId id="493" r:id="rId166"/>
    <p:sldId id="485" r:id="rId167"/>
    <p:sldId id="486" r:id="rId168"/>
    <p:sldId id="487" r:id="rId169"/>
    <p:sldId id="488" r:id="rId170"/>
    <p:sldId id="489" r:id="rId171"/>
    <p:sldId id="490" r:id="rId1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3" d="100"/>
          <a:sy n="93" d="100"/>
        </p:scale>
        <p:origin x="-20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notesMaster" Target="notesMasters/notesMaster1.xml"/><Relationship Id="rId174" Type="http://schemas.openxmlformats.org/officeDocument/2006/relationships/printerSettings" Target="printerSettings/printerSettings1.bin"/><Relationship Id="rId175" Type="http://schemas.openxmlformats.org/officeDocument/2006/relationships/presProps" Target="presProps.xml"/><Relationship Id="rId176" Type="http://schemas.openxmlformats.org/officeDocument/2006/relationships/viewProps" Target="viewProps.xml"/><Relationship Id="rId177" Type="http://schemas.openxmlformats.org/officeDocument/2006/relationships/theme" Target="theme/theme1.xml"/><Relationship Id="rId178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emf"/><Relationship Id="rId4" Type="http://schemas.openxmlformats.org/officeDocument/2006/relationships/image" Target="../media/image374.emf"/><Relationship Id="rId5" Type="http://schemas.openxmlformats.org/officeDocument/2006/relationships/image" Target="../media/image375.emf"/><Relationship Id="rId6" Type="http://schemas.openxmlformats.org/officeDocument/2006/relationships/image" Target="../media/image376.emf"/><Relationship Id="rId7" Type="http://schemas.openxmlformats.org/officeDocument/2006/relationships/image" Target="../media/image3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378.emf"/><Relationship Id="rId7" Type="http://schemas.openxmlformats.org/officeDocument/2006/relationships/image" Target="../media/image379.emf"/><Relationship Id="rId8" Type="http://schemas.openxmlformats.org/officeDocument/2006/relationships/image" Target="../media/image3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1.emf"/><Relationship Id="rId3" Type="http://schemas.openxmlformats.org/officeDocument/2006/relationships/image" Target="../media/image382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emf"/><Relationship Id="rId4" Type="http://schemas.openxmlformats.org/officeDocument/2006/relationships/image" Target="../media/image385.emf"/><Relationship Id="rId5" Type="http://schemas.openxmlformats.org/officeDocument/2006/relationships/image" Target="../media/image386.emf"/><Relationship Id="rId6" Type="http://schemas.openxmlformats.org/officeDocument/2006/relationships/image" Target="../media/image3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3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emf"/><Relationship Id="rId4" Type="http://schemas.openxmlformats.org/officeDocument/2006/relationships/image" Target="../media/image390.emf"/><Relationship Id="rId5" Type="http://schemas.openxmlformats.org/officeDocument/2006/relationships/image" Target="../media/image391.emf"/><Relationship Id="rId6" Type="http://schemas.openxmlformats.org/officeDocument/2006/relationships/image" Target="../media/image39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8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emf"/><Relationship Id="rId4" Type="http://schemas.openxmlformats.org/officeDocument/2006/relationships/image" Target="../media/image3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3.emf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6.emf"/><Relationship Id="rId3" Type="http://schemas.openxmlformats.org/officeDocument/2006/relationships/image" Target="../media/image397.emf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8.em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emf"/><Relationship Id="rId4" Type="http://schemas.openxmlformats.org/officeDocument/2006/relationships/image" Target="../media/image401.emf"/><Relationship Id="rId5" Type="http://schemas.openxmlformats.org/officeDocument/2006/relationships/image" Target="../media/image4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9.emf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emf"/><Relationship Id="rId4" Type="http://schemas.openxmlformats.org/officeDocument/2006/relationships/image" Target="../media/image405.emf"/><Relationship Id="rId5" Type="http://schemas.openxmlformats.org/officeDocument/2006/relationships/image" Target="../media/image4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3.emf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emf"/><Relationship Id="rId4" Type="http://schemas.openxmlformats.org/officeDocument/2006/relationships/image" Target="../media/image409.emf"/><Relationship Id="rId5" Type="http://schemas.openxmlformats.org/officeDocument/2006/relationships/image" Target="../media/image410.emf"/><Relationship Id="rId6" Type="http://schemas.openxmlformats.org/officeDocument/2006/relationships/image" Target="../media/image411.emf"/><Relationship Id="rId7" Type="http://schemas.openxmlformats.org/officeDocument/2006/relationships/image" Target="../media/image412.emf"/><Relationship Id="rId8" Type="http://schemas.openxmlformats.org/officeDocument/2006/relationships/image" Target="../media/image413.emf"/><Relationship Id="rId9" Type="http://schemas.openxmlformats.org/officeDocument/2006/relationships/image" Target="../media/image4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emf"/><Relationship Id="rId4" Type="http://schemas.openxmlformats.org/officeDocument/2006/relationships/image" Target="../media/image417.emf"/><Relationship Id="rId5" Type="http://schemas.openxmlformats.org/officeDocument/2006/relationships/image" Target="../media/image418.emf"/><Relationship Id="rId6" Type="http://schemas.openxmlformats.org/officeDocument/2006/relationships/image" Target="../media/image419.emf"/><Relationship Id="rId7" Type="http://schemas.openxmlformats.org/officeDocument/2006/relationships/image" Target="../media/image420.emf"/><Relationship Id="rId8" Type="http://schemas.openxmlformats.org/officeDocument/2006/relationships/image" Target="../media/image421.emf"/><Relationship Id="rId9" Type="http://schemas.openxmlformats.org/officeDocument/2006/relationships/image" Target="../media/image4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5.emf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-log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-log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</a:t>
            </a:r>
            <a:r>
              <a:rPr lang="en-US" sz="2000" dirty="0" smtClean="0">
                <a:latin typeface="Times New Roman"/>
                <a:cs typeface="Times New Roman"/>
              </a:rPr>
              <a:t>matrices (maybe column by column), </a:t>
            </a:r>
            <a:r>
              <a:rPr lang="en-US" sz="2000" dirty="0" smtClean="0">
                <a:latin typeface="Times New Roman"/>
                <a:cs typeface="Times New Roman"/>
              </a:rPr>
              <a:t>subtracting them and finally summing across the columns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the resulting </a:t>
            </a:r>
            <a:r>
              <a:rPr lang="en-US" sz="2000" dirty="0" smtClean="0">
                <a:latin typeface="Times New Roman"/>
                <a:cs typeface="Times New Roman"/>
              </a:rPr>
              <a:t>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negative log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87" y="6472101"/>
            <a:ext cx="1283135" cy="3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Let’s go back to the two parameter problem we could visualize: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</a:t>
            </a:r>
            <a:r>
              <a:rPr lang="en-US" sz="2000" dirty="0" smtClean="0">
                <a:latin typeface="Times New Roman"/>
                <a:cs typeface="Times New Roman"/>
              </a:rPr>
              <a:t>the gradient of sample pseudo-likelihood and plot it in </a:t>
            </a:r>
            <a:r>
              <a:rPr lang="en-US" sz="2000" dirty="0" smtClean="0">
                <a:latin typeface="Times New Roman"/>
                <a:cs typeface="Times New Roman"/>
              </a:rPr>
              <a:t>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</a:t>
            </a:r>
            <a:r>
              <a:rPr lang="en-US" sz="2000" dirty="0" smtClean="0">
                <a:latin typeface="Times New Roman"/>
                <a:cs typeface="Times New Roman"/>
              </a:rPr>
              <a:t>point </a:t>
            </a:r>
            <a:r>
              <a:rPr lang="en-US" sz="2000" dirty="0" smtClean="0">
                <a:latin typeface="Times New Roman"/>
                <a:cs typeface="Times New Roman"/>
              </a:rPr>
              <a:t>a better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approximate minimum of the pseudo-likelihood </a:t>
            </a:r>
            <a:r>
              <a:rPr lang="en-US" sz="2000" dirty="0" smtClean="0">
                <a:latin typeface="Times New Roman"/>
                <a:cs typeface="Times New Roman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</a:t>
            </a:r>
            <a:r>
              <a:rPr lang="en-US" sz="2000" dirty="0" smtClean="0">
                <a:latin typeface="Times New Roman"/>
                <a:cs typeface="Times New Roman"/>
              </a:rPr>
              <a:t>Compute </a:t>
            </a:r>
            <a:r>
              <a:rPr lang="en-US" sz="2000" dirty="0" smtClean="0">
                <a:latin typeface="Times New Roman"/>
                <a:cs typeface="Times New Roman"/>
              </a:rPr>
              <a:t>the potentials from the optimal parameter vector and compare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dirty="0" smtClean="0">
                <a:latin typeface="Times New Roman"/>
                <a:cs typeface="Times New Roman"/>
              </a:rPr>
              <a:t>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3" y="102939"/>
            <a:ext cx="8386323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below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21" y="805459"/>
            <a:ext cx="8386323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an empty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two node two parameter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work with: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2)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Set up a grid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theta1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Sample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pseudo-likelihood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likelihood and their gradients: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the negative log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negative log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26125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8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8936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count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for(j in 1:length(theta2))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theta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c(theta1[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Negative log pseudo likelihood and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npll.info$samp.grad.neglogpseudolik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Negative log likelihood and gradient: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update.crf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=T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must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be true to use the current theta. NOTE: par in fit will ne changing!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34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33964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Library to help plot vector fields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Make a 2D plot of the gradient for the negative log pseudo likelihood: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u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#-------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 for the negative log likelihood: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v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add = TRUE, by = 6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07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3668453"/>
            <a:ext cx="8265744" cy="31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77450"/>
            <a:ext cx="8045893" cy="318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3" y="81060"/>
            <a:ext cx="487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851" y="3480507"/>
            <a:ext cx="412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86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75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49" y="992492"/>
            <a:ext cx="8656552" cy="57554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Optimize theta: find minimum of </a:t>
            </a:r>
            <a:r>
              <a:rPr lang="en-US" sz="1600" dirty="0">
                <a:solidFill>
                  <a:srgbClr val="0C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gradient &lt;- function(par,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c(0,0) 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Reset theta to start at 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neglogpseudolik2,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= fit,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f0,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6014525"/>
            <a:ext cx="284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6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355" y="141380"/>
            <a:ext cx="8656552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a new CRF object to do the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negative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log likelihood minimization: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(fit2, 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fit2$node.par[1,1,]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fit2$edge.par[[1]][1,1,1]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fit2$edge.par[[1]][2,2,1]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fit2$par.stat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instances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&lt;- c(0,0)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par          = fit2$par,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= fit2,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fit2$gradient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fit2$nll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4" y="4816391"/>
            <a:ext cx="360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465" y="22943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</a:t>
            </a:r>
            <a:r>
              <a:rPr lang="en-US" sz="2800" dirty="0" smtClean="0">
                <a:latin typeface="Times New Roman"/>
                <a:cs typeface="Times New Roman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506" y="557145"/>
            <a:ext cx="8656552" cy="483209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the true model with the actual theta: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2)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c(1.098612, -0.7096765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Re-scale potentials to ensure they are in "standard form":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fit2$par,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fit2$node.pot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02" y="1073709"/>
            <a:ext cx="2130970" cy="56664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490585"/>
            <a:ext cx="4045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 these simple models, the parameter estimates both came out pretty close to each other, and pretty close to the true values.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09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807" y="2406765"/>
            <a:ext cx="195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Tibshirani</a:t>
            </a:r>
            <a:r>
              <a:rPr lang="en-US" dirty="0" smtClean="0"/>
              <a:t> notation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91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Consider the model: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428" y="2759509"/>
            <a:ext cx="1850057" cy="570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1711" y="4704338"/>
            <a:ext cx="1845205" cy="569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5067" y="2832642"/>
            <a:ext cx="1858631" cy="57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77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8603874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Let’s assemble the parameters into a symmetric matrix (cf. </a:t>
            </a:r>
            <a:r>
              <a:rPr lang="en-US" sz="2200" dirty="0" err="1" smtClean="0">
                <a:latin typeface="Times New Roman"/>
                <a:cs typeface="Times New Roman"/>
              </a:rPr>
              <a:t>Hoefling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Tibshirani</a:t>
            </a:r>
            <a:r>
              <a:rPr lang="en-US" sz="2200" dirty="0" smtClean="0">
                <a:latin typeface="Times New Roman"/>
                <a:cs typeface="Times New Roman"/>
              </a:rPr>
              <a:t>):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238" y="1306318"/>
            <a:ext cx="3632200" cy="1651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3887029"/>
            <a:ext cx="7683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5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26760" y="284690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Remembering that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=1|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/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=1) +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>
                <a:latin typeface="Times New Roman"/>
                <a:cs typeface="Times New Roman"/>
              </a:rPr>
              <a:t>(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2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=2|</a:t>
            </a:r>
            <a:r>
              <a:rPr lang="en-US" sz="2200" b="1" dirty="0">
                <a:latin typeface="Times New Roman"/>
                <a:cs typeface="Times New Roman"/>
              </a:rPr>
              <a:t>X</a:t>
            </a:r>
            <a:r>
              <a:rPr lang="en-US" sz="2200" dirty="0">
                <a:latin typeface="Times New Roman"/>
                <a:cs typeface="Times New Roman"/>
              </a:rPr>
              <a:t>/</a:t>
            </a:r>
            <a:r>
              <a:rPr lang="en-US" sz="2200" i="1" dirty="0">
                <a:latin typeface="Times New Roman"/>
                <a:cs typeface="Times New Roman"/>
              </a:rPr>
              <a:t>X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=2) = 1, consider: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52" y="1180055"/>
            <a:ext cx="3917026" cy="636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42" y="1325124"/>
            <a:ext cx="2193648" cy="266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5" y="2911365"/>
            <a:ext cx="8955580" cy="7796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812" y="4089064"/>
            <a:ext cx="5981067" cy="32691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06050" y="2157563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Taking logs: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19705" y="4795092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Also: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407" y="5407203"/>
            <a:ext cx="6289712" cy="1119674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997733" y="3986934"/>
            <a:ext cx="738248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i.e.: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79986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2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19705" y="2050587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this notation we can denote the conditional node energy as: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9705" y="193506"/>
            <a:ext cx="8603874" cy="16908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Recall</a:t>
            </a:r>
            <a:r>
              <a:rPr lang="en-US" sz="2200" dirty="0" smtClean="0">
                <a:latin typeface="Times New Roman"/>
                <a:cs typeface="Times New Roman"/>
              </a:rPr>
              <a:t>:               , among other things, is </a:t>
            </a:r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>
                <a:latin typeface="Times New Roman"/>
                <a:cs typeface="Times New Roman"/>
              </a:rPr>
              <a:t>number of times </a:t>
            </a:r>
            <a:r>
              <a:rPr lang="en-US" sz="2400" i="1" dirty="0" err="1">
                <a:latin typeface="Symbol" charset="2"/>
                <a:cs typeface="Symbol" charset="2"/>
              </a:rPr>
              <a:t>q</a:t>
            </a:r>
            <a:r>
              <a:rPr lang="en-US" sz="2400" i="1" baseline="-25000" dirty="0" err="1">
                <a:latin typeface="Times New Roman"/>
                <a:cs typeface="Times New Roman"/>
              </a:rPr>
              <a:t>k</a:t>
            </a:r>
            <a:r>
              <a:rPr lang="en-US" sz="2400" dirty="0">
                <a:latin typeface="Times New Roman"/>
                <a:cs typeface="Times New Roman"/>
              </a:rPr>
              <a:t> appears in the expression for </a:t>
            </a:r>
            <a:r>
              <a:rPr lang="en-US" sz="2400" i="1" dirty="0">
                <a:latin typeface="Times New Roman"/>
                <a:cs typeface="Times New Roman"/>
              </a:rPr>
              <a:t>E</a:t>
            </a:r>
            <a:r>
              <a:rPr lang="en-US" sz="2400" dirty="0">
                <a:latin typeface="Times New Roman"/>
                <a:cs typeface="Times New Roman"/>
              </a:rPr>
              <a:t>(</a:t>
            </a:r>
            <a:r>
              <a:rPr lang="en-US" sz="2400" i="1" dirty="0" err="1">
                <a:latin typeface="Times New Roman"/>
                <a:cs typeface="Times New Roman"/>
              </a:rPr>
              <a:t>X</a:t>
            </a:r>
            <a:r>
              <a:rPr lang="en-US" sz="2400" i="1" baseline="-25000" dirty="0" err="1">
                <a:latin typeface="Times New Roman"/>
                <a:cs typeface="Times New Roman"/>
              </a:rPr>
              <a:t>i</a:t>
            </a:r>
            <a:r>
              <a:rPr lang="en-US" sz="2400" dirty="0" err="1">
                <a:latin typeface="Times New Roman"/>
                <a:cs typeface="Times New Roman"/>
              </a:rPr>
              <a:t>|</a:t>
            </a:r>
            <a:r>
              <a:rPr lang="en-US" sz="2400" b="1" dirty="0" err="1">
                <a:latin typeface="Times New Roman"/>
                <a:cs typeface="Times New Roman"/>
              </a:rPr>
              <a:t>X</a:t>
            </a:r>
            <a:r>
              <a:rPr lang="en-US" sz="2400" dirty="0">
                <a:latin typeface="Times New Roman"/>
                <a:cs typeface="Times New Roman"/>
              </a:rPr>
              <a:t>/</a:t>
            </a:r>
            <a:r>
              <a:rPr lang="en-US" sz="2400" i="1" dirty="0">
                <a:latin typeface="Times New Roman"/>
                <a:cs typeface="Times New Roman"/>
              </a:rPr>
              <a:t>X</a:t>
            </a:r>
            <a:r>
              <a:rPr lang="en-US" sz="2400" i="1" baseline="-25000" dirty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).</a:t>
            </a:r>
          </a:p>
          <a:p>
            <a:pPr lvl="1">
              <a:buFont typeface="Courier New"/>
              <a:buChar char="o"/>
            </a:pP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smtClean="0">
                <a:latin typeface="Times New Roman"/>
                <a:cs typeface="Times New Roman"/>
              </a:rPr>
              <a:t>               </a:t>
            </a:r>
            <a:r>
              <a:rPr lang="en-US" sz="1800" dirty="0" smtClean="0">
                <a:latin typeface="Times New Roman"/>
                <a:cs typeface="Times New Roman"/>
              </a:rPr>
              <a:t>is the vector of all </a:t>
            </a:r>
            <a:r>
              <a:rPr lang="en-US" sz="1800" i="1" dirty="0" smtClean="0">
                <a:latin typeface="Times New Roman"/>
                <a:cs typeface="Times New Roman"/>
              </a:rPr>
              <a:t>p</a:t>
            </a:r>
          </a:p>
          <a:p>
            <a:pPr lvl="1">
              <a:buFont typeface="Courier New"/>
              <a:buChar char="o"/>
            </a:pPr>
            <a:r>
              <a:rPr lang="en-US" sz="1800" b="1" dirty="0" smtClean="0">
                <a:latin typeface="Times New Roman"/>
                <a:cs typeface="Times New Roman"/>
              </a:rPr>
              <a:t>Note</a:t>
            </a:r>
            <a:r>
              <a:rPr lang="en-US" sz="1800" dirty="0" smtClean="0">
                <a:latin typeface="Times New Roman"/>
                <a:cs typeface="Times New Roman"/>
              </a:rPr>
              <a:t>                  is the same length as the vector of parameters,  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02" y="326562"/>
            <a:ext cx="985517" cy="295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65" y="1059500"/>
            <a:ext cx="828896" cy="255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989" y="1067262"/>
            <a:ext cx="924557" cy="277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70" y="1389415"/>
            <a:ext cx="828896" cy="2555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10" y="1396669"/>
            <a:ext cx="141066" cy="19303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219705" y="3595751"/>
            <a:ext cx="8603874" cy="466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we can denote the difference of conditional node energies as: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679" y="4538364"/>
            <a:ext cx="4719549" cy="14013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5421" y="2778585"/>
            <a:ext cx="3500909" cy="4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3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6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19705" y="40058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Each of the </a:t>
            </a:r>
            <a:r>
              <a:rPr lang="en-US" sz="2400" dirty="0" smtClean="0">
                <a:latin typeface="Symbol" charset="2"/>
                <a:cs typeface="Symbol" charset="2"/>
              </a:rPr>
              <a:t>D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) are </a:t>
            </a:r>
            <a:r>
              <a:rPr lang="en-US" sz="2400" b="1" dirty="0" err="1" smtClean="0">
                <a:latin typeface="Times New Roman"/>
                <a:cs typeface="Times New Roman"/>
              </a:rPr>
              <a:t>logits</a:t>
            </a:r>
            <a:r>
              <a:rPr lang="en-US" sz="2400" dirty="0" smtClean="0">
                <a:latin typeface="Times New Roman"/>
                <a:cs typeface="Times New Roman"/>
              </a:rPr>
              <a:t> (log odds) of the conditional node probabilities.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3010" y="1071857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node for each sample configuration contributes one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>
                <a:latin typeface="Times New Roman"/>
                <a:cs typeface="Times New Roman"/>
              </a:rPr>
              <a:t>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83" y="1886529"/>
            <a:ext cx="1611156" cy="4516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22677" y="2758216"/>
            <a:ext cx="885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node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3029" y="2764542"/>
            <a:ext cx="2616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s</a:t>
            </a:r>
            <a:r>
              <a:rPr lang="en-US" sz="2000" dirty="0" smtClean="0">
                <a:latin typeface="Times New Roman"/>
                <a:cs typeface="Times New Roman"/>
              </a:rPr>
              <a:t>ample configuration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endParaRPr lang="en-US" sz="2000" i="1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4551714" y="2351796"/>
            <a:ext cx="218480" cy="4946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665642" y="2351796"/>
            <a:ext cx="442965" cy="48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43010" y="3340714"/>
            <a:ext cx="8603874" cy="773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Each of these </a:t>
            </a:r>
            <a:r>
              <a:rPr lang="en-US" sz="2200" dirty="0" err="1" smtClean="0">
                <a:latin typeface="Times New Roman"/>
                <a:cs typeface="Times New Roman"/>
              </a:rPr>
              <a:t>logits</a:t>
            </a:r>
            <a:r>
              <a:rPr lang="en-US" sz="2200" dirty="0" smtClean="0">
                <a:latin typeface="Times New Roman"/>
                <a:cs typeface="Times New Roman"/>
              </a:rPr>
              <a:t> can be collected into matrix-vector form: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06" y="4023167"/>
            <a:ext cx="3809534" cy="5073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96057" y="4043940"/>
            <a:ext cx="19881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ith elements:</a:t>
            </a:r>
            <a:endParaRPr lang="en-US" sz="2400" dirty="0"/>
          </a:p>
        </p:txBody>
      </p:sp>
      <p:sp>
        <p:nvSpPr>
          <p:cNvPr id="19" name="Left Brace 18"/>
          <p:cNvSpPr/>
          <p:nvPr/>
        </p:nvSpPr>
        <p:spPr>
          <a:xfrm rot="16200000">
            <a:off x="942247" y="4352988"/>
            <a:ext cx="518905" cy="7919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rot="16200000">
            <a:off x="2104004" y="4482963"/>
            <a:ext cx="518905" cy="4937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227" y="5019418"/>
            <a:ext cx="2847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dirty="0" err="1" smtClean="0">
                <a:latin typeface="Times New Roman"/>
                <a:cs typeface="Times New Roman"/>
              </a:rPr>
              <a:t>logits</a:t>
            </a:r>
            <a:r>
              <a:rPr lang="en-US" dirty="0" smtClean="0">
                <a:latin typeface="Times New Roman"/>
                <a:cs typeface="Times New Roman"/>
              </a:rPr>
              <a:t>, of length </a:t>
            </a:r>
            <a:r>
              <a:rPr lang="en-US" i="1" dirty="0" smtClean="0">
                <a:latin typeface="Times New Roman"/>
                <a:cs typeface="Times New Roman"/>
              </a:rPr>
              <a:t>M </a:t>
            </a:r>
            <a:r>
              <a:rPr lang="en-US" dirty="0" smtClean="0">
                <a:latin typeface="Times New Roman"/>
                <a:cs typeface="Times New Roman"/>
              </a:rPr>
              <a:t>(# nodes)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</a:t>
            </a:r>
            <a:endParaRPr lang="en-US" dirty="0"/>
          </a:p>
        </p:txBody>
      </p:sp>
      <p:cxnSp>
        <p:nvCxnSpPr>
          <p:cNvPr id="23" name="Straight Connector 22"/>
          <p:cNvCxnSpPr>
            <a:stCxn id="20" idx="1"/>
          </p:cNvCxnSpPr>
          <p:nvPr/>
        </p:nvCxnSpPr>
        <p:spPr>
          <a:xfrm>
            <a:off x="2363457" y="4989282"/>
            <a:ext cx="781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955797" y="5665749"/>
            <a:ext cx="3847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N </a:t>
            </a:r>
            <a:r>
              <a:rPr lang="en-US" dirty="0" smtClean="0">
                <a:latin typeface="Times New Roman"/>
                <a:cs typeface="Times New Roman"/>
              </a:rPr>
              <a:t>(# samples) ×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(# parameters) matrix of </a:t>
            </a:r>
            <a:r>
              <a:rPr lang="en-US" dirty="0" smtClean="0">
                <a:latin typeface="Symbol" charset="2"/>
                <a:cs typeface="Symbol" charset="2"/>
              </a:rPr>
              <a:t>a</a:t>
            </a:r>
            <a:r>
              <a:rPr lang="en-US" dirty="0" smtClean="0">
                <a:latin typeface="Times New Roman"/>
                <a:cs typeface="Times New Roman"/>
              </a:rPr>
              <a:t> differences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145383" y="4989282"/>
            <a:ext cx="0" cy="6764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844973" y="4457321"/>
            <a:ext cx="569628" cy="3906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387291" y="4671602"/>
            <a:ext cx="2847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ector of </a:t>
            </a:r>
            <a:r>
              <a:rPr lang="en-US" i="1" dirty="0" smtClean="0">
                <a:latin typeface="Times New Roman"/>
                <a:cs typeface="Times New Roman"/>
              </a:rPr>
              <a:t>p </a:t>
            </a:r>
            <a:r>
              <a:rPr lang="en-US" dirty="0" smtClean="0">
                <a:latin typeface="Times New Roman"/>
                <a:cs typeface="Times New Roman"/>
              </a:rPr>
              <a:t>parameters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5" y="4114421"/>
            <a:ext cx="200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6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297" y="1558326"/>
            <a:ext cx="5989662" cy="3875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209" y="728038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Assume: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85" y="2810149"/>
            <a:ext cx="8821565" cy="56691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19705" y="3964422"/>
            <a:ext cx="8603874" cy="1934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latin typeface="Times New Roman"/>
                <a:cs typeface="Times New Roman"/>
              </a:rPr>
              <a:t>Thus from </a:t>
            </a:r>
            <a:r>
              <a:rPr lang="en-US" sz="2400" dirty="0" smtClean="0">
                <a:latin typeface="Times New Roman"/>
                <a:cs typeface="Times New Roman"/>
              </a:rPr>
              <a:t>this point of view, the determination of parameters can be seen as a multilevel logistic regression where the state of each node is regressed on the the states of the remaining nodes, across all sample configurations.</a:t>
            </a:r>
          </a:p>
        </p:txBody>
      </p:sp>
    </p:spTree>
    <p:extLst>
      <p:ext uri="{BB962C8B-B14F-4D97-AF65-F5344CB8AC3E}">
        <p14:creationId xmlns:p14="http://schemas.microsoft.com/office/powerpoint/2010/main" val="1027247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797" y="2140831"/>
            <a:ext cx="2481087" cy="44850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9364" y="3225889"/>
            <a:ext cx="21882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latin typeface="Times New Roman"/>
                <a:cs typeface="Times New Roman"/>
              </a:rPr>
              <a:t>????????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1890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964204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814952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82" y="638784"/>
            <a:ext cx="7559879" cy="785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82" y="2209062"/>
            <a:ext cx="7633369" cy="792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82" y="3793000"/>
            <a:ext cx="7633369" cy="792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82" y="5376936"/>
            <a:ext cx="7633369" cy="7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0286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26" y="502234"/>
            <a:ext cx="7838202" cy="8142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26" y="2263645"/>
            <a:ext cx="7838202" cy="8142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26" y="3752040"/>
            <a:ext cx="7838202" cy="8142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26" y="5226780"/>
            <a:ext cx="7838202" cy="81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035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91" y="336763"/>
            <a:ext cx="4728172" cy="363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91" y="1156036"/>
            <a:ext cx="4728172" cy="363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90" y="1975310"/>
            <a:ext cx="4959621" cy="363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770" y="2794570"/>
            <a:ext cx="4959621" cy="363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7401" y="3572905"/>
            <a:ext cx="4728172" cy="3637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401" y="4364895"/>
            <a:ext cx="4728172" cy="3637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0770" y="5115860"/>
            <a:ext cx="4959621" cy="3637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0770" y="5880512"/>
            <a:ext cx="4959621" cy="36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88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955" y="486162"/>
            <a:ext cx="4718775" cy="362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55" y="1250819"/>
            <a:ext cx="4718775" cy="3629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955" y="2015475"/>
            <a:ext cx="4718775" cy="362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3955" y="2793764"/>
            <a:ext cx="4718775" cy="3629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7326" y="3558444"/>
            <a:ext cx="4949764" cy="3629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1266" y="4355679"/>
            <a:ext cx="4949764" cy="3629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3671" y="5142368"/>
            <a:ext cx="4949764" cy="362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3671" y="5975293"/>
            <a:ext cx="4949764" cy="36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450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602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158700</TotalTime>
  <Words>17638</Words>
  <Application>Microsoft Macintosh PowerPoint</Application>
  <PresentationFormat>On-screen Show (4:3)</PresentationFormat>
  <Paragraphs>2057</Paragraphs>
  <Slides>171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72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585</cp:revision>
  <cp:lastPrinted>2018-10-16T14:20:00Z</cp:lastPrinted>
  <dcterms:created xsi:type="dcterms:W3CDTF">2018-06-02T00:44:21Z</dcterms:created>
  <dcterms:modified xsi:type="dcterms:W3CDTF">2018-11-08T16:38:07Z</dcterms:modified>
</cp:coreProperties>
</file>